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16"/>
  </p:notesMasterIdLst>
  <p:handoutMasterIdLst>
    <p:handoutMasterId r:id="rId17"/>
  </p:handoutMasterIdLst>
  <p:sldIdLst>
    <p:sldId id="316" r:id="rId8"/>
    <p:sldId id="579" r:id="rId9"/>
    <p:sldId id="584" r:id="rId10"/>
    <p:sldId id="585" r:id="rId11"/>
    <p:sldId id="586" r:id="rId12"/>
    <p:sldId id="587" r:id="rId13"/>
    <p:sldId id="588" r:id="rId14"/>
    <p:sldId id="582" r:id="rId15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1D1D1A"/>
    <a:srgbClr val="221815"/>
    <a:srgbClr val="E9002F"/>
    <a:srgbClr val="F2F2F2"/>
    <a:srgbClr val="66BA36"/>
    <a:srgbClr val="3DBDCD"/>
    <a:srgbClr val="595757"/>
    <a:srgbClr val="B5B5B5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8" autoAdjust="0"/>
    <p:restoredTop sz="96291" autoAdjust="0"/>
  </p:normalViewPr>
  <p:slideViewPr>
    <p:cSldViewPr snapToGrid="0" snapToObjects="1">
      <p:cViewPr varScale="1">
        <p:scale>
          <a:sx n="118" d="100"/>
          <a:sy n="118" d="100"/>
        </p:scale>
        <p:origin x="240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7/31/23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7/31/23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225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4CEEDF-A73A-4433-B2D2-65E6DA2B2772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014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F214FDC-6B87-214E-A881-A1F197F5DB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765" y="3896673"/>
            <a:ext cx="636527" cy="636527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C5C961-C360-9F43-A308-C9DB7AC7D5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765" y="3896673"/>
            <a:ext cx="636527" cy="636527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67"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04"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476"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02"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70BB16F-7D6A-CA4B-8E70-327015DEA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C1897F0-FE91-BD4C-9E9C-315F4BCC12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569FDDC-2FCB-FE43-992B-481BFCBAE828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121861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github.com/chenzomi12/DeepLearningSystem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9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3819" r:id="rId3"/>
    <p:sldLayoutId id="2147483820" r:id="rId4"/>
    <p:sldLayoutId id="2147483892" r:id="rId5"/>
    <p:sldLayoutId id="2147483824" r:id="rId6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2023/7/31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63" r:id="rId3"/>
    <p:sldLayoutId id="2147483964" r:id="rId4"/>
  </p:sldLayoutIdLs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9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56" r:id="rId4"/>
    <p:sldLayoutId id="2147483957" r:id="rId5"/>
    <p:sldLayoutId id="2147483958" r:id="rId6"/>
    <p:sldLayoutId id="2147483959" r:id="rId7"/>
  </p:sldLayoutIdLs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ZOMI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1555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目录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21CCAAF-694F-9D44-B913-C77B405430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64771"/>
            <a:ext cx="10731328" cy="5072743"/>
          </a:xfrm>
        </p:spPr>
        <p:txBody>
          <a:bodyPr/>
          <a:lstStyle/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3716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30C00D-B94A-4B4F-94AC-6DFE5B666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B088A0-0A0B-5849-BDD9-4C397336F1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0F941F-8828-A748-9719-BD9716FE7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6283"/>
            <a:ext cx="12196763" cy="672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9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A3C170-7C9F-144B-B5FD-854A79631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7C65E1-1555-8E4E-BA07-C1C27A69DD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1DB0A0-ABDD-5F45-A8C6-82B9F8C72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115"/>
            <a:ext cx="12196763" cy="685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77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4AC716-DFEC-F041-8A39-4D0D0F1BA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F946A2-3C83-1D4B-B4D6-8D2D07794C4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6F765F-9138-B741-8F99-33052DD55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2747"/>
            <a:ext cx="12196763" cy="679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166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98323A-D399-3B47-812E-118EA7019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7B6E8C-5B24-E34E-B34A-B1B2BFADBD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EFCDA8-27B9-FB48-A138-57483358F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931" y="2038350"/>
            <a:ext cx="66929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763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B02C06-CE11-FF4C-B28C-4AAC8D7A8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思考：</a:t>
            </a:r>
            <a:r>
              <a:rPr kumimoji="1" lang="en-US" altLang="zh-CN" dirty="0"/>
              <a:t>TPU</a:t>
            </a:r>
            <a:r>
              <a:rPr kumimoji="1" lang="zh-CN" altLang="en-US" dirty="0"/>
              <a:t> 与 </a:t>
            </a:r>
            <a:r>
              <a:rPr kumimoji="1" lang="en-US" altLang="zh-CN" dirty="0"/>
              <a:t>GPU</a:t>
            </a:r>
            <a:r>
              <a:rPr kumimoji="1" lang="zh-CN" altLang="en-US" dirty="0"/>
              <a:t> 的</a:t>
            </a:r>
            <a:r>
              <a:rPr kumimoji="1" lang="zh-CN" altLang="en-US"/>
              <a:t>最大区别？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4C785E-B03C-0F49-8600-CB2B271CEB2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CN" altLang="en-US" dirty="0"/>
              <a:t>多节点并行方面。</a:t>
            </a:r>
            <a:r>
              <a:rPr kumimoji="1" lang="en-US" altLang="zh-CN" dirty="0"/>
              <a:t>TPU </a:t>
            </a:r>
            <a:r>
              <a:rPr kumimoji="1" lang="zh-CN" altLang="en-US" dirty="0"/>
              <a:t>通过 </a:t>
            </a:r>
            <a:r>
              <a:rPr kumimoji="1" lang="en-US" altLang="zh-CN" dirty="0"/>
              <a:t>ICI </a:t>
            </a:r>
            <a:r>
              <a:rPr kumimoji="1" lang="zh-CN" altLang="en-US" dirty="0"/>
              <a:t>连接并行，并通过 </a:t>
            </a:r>
            <a:r>
              <a:rPr kumimoji="1" lang="en-US" altLang="zh-CN" dirty="0"/>
              <a:t>TPU </a:t>
            </a:r>
            <a:r>
              <a:rPr kumimoji="1" lang="zh-CN" altLang="en-US" dirty="0"/>
              <a:t>上层的编译器 </a:t>
            </a:r>
            <a:r>
              <a:rPr kumimoji="1" lang="en-US" altLang="zh-CN" dirty="0"/>
              <a:t>XLA</a:t>
            </a:r>
            <a:r>
              <a:rPr kumimoji="1" lang="zh-CN" altLang="en-US" dirty="0"/>
              <a:t>，和 </a:t>
            </a:r>
            <a:r>
              <a:rPr kumimoji="1" lang="en-US" altLang="zh-CN" dirty="0"/>
              <a:t>TensorFlow </a:t>
            </a:r>
            <a:r>
              <a:rPr kumimoji="1" lang="zh-CN" altLang="en-US" dirty="0"/>
              <a:t>支持 </a:t>
            </a:r>
            <a:r>
              <a:rPr kumimoji="1" lang="en-US" altLang="zh-CN" dirty="0"/>
              <a:t>all-reduce </a:t>
            </a:r>
            <a:r>
              <a:rPr kumimoji="1" lang="zh-CN" altLang="en-US" dirty="0"/>
              <a:t>操作。多 </a:t>
            </a:r>
            <a:r>
              <a:rPr kumimoji="1" lang="en-US" altLang="zh-CN" dirty="0"/>
              <a:t>GPU </a:t>
            </a:r>
            <a:r>
              <a:rPr kumimoji="1" lang="zh-CN" altLang="en-US" dirty="0"/>
              <a:t>则通过</a:t>
            </a:r>
            <a:r>
              <a:rPr kumimoji="1" lang="en-US" altLang="zh-CN" dirty="0"/>
              <a:t>NVIDIA NVLink </a:t>
            </a:r>
            <a:r>
              <a:rPr kumimoji="1" lang="zh-CN" altLang="en-US" dirty="0"/>
              <a:t>和主机控制的 </a:t>
            </a:r>
            <a:r>
              <a:rPr kumimoji="1" lang="en-US" altLang="zh-CN" dirty="0"/>
              <a:t>InfiniBand </a:t>
            </a:r>
            <a:r>
              <a:rPr kumimoji="1" lang="zh-CN" altLang="en-US" dirty="0"/>
              <a:t>网络或交换机连接在一起。</a:t>
            </a:r>
          </a:p>
          <a:p>
            <a:r>
              <a:rPr kumimoji="1" lang="zh-CN" altLang="en-US" dirty="0"/>
              <a:t>运算数据类型。</a:t>
            </a:r>
            <a:r>
              <a:rPr kumimoji="1" lang="en-US" altLang="zh-CN" dirty="0"/>
              <a:t>TPU </a:t>
            </a:r>
            <a:r>
              <a:rPr kumimoji="1" lang="zh-CN" altLang="en-US" dirty="0"/>
              <a:t>提供了 </a:t>
            </a:r>
            <a:r>
              <a:rPr kumimoji="1" lang="en-US" altLang="zh-CN" dirty="0"/>
              <a:t>BF16 </a:t>
            </a:r>
            <a:r>
              <a:rPr kumimoji="1" lang="zh-CN" altLang="en-US" dirty="0"/>
              <a:t>数据类型，</a:t>
            </a:r>
            <a:r>
              <a:rPr kumimoji="1" lang="en-US" altLang="zh-CN" dirty="0"/>
              <a:t>Volta GPU </a:t>
            </a:r>
            <a:r>
              <a:rPr kumimoji="1" lang="zh-CN" altLang="en-US" dirty="0"/>
              <a:t>则使用 </a:t>
            </a:r>
            <a:r>
              <a:rPr kumimoji="1" lang="en-US" altLang="zh-CN" dirty="0"/>
              <a:t>FP16 </a:t>
            </a:r>
            <a:r>
              <a:rPr kumimoji="1" lang="zh-CN" altLang="en-US" dirty="0"/>
              <a:t>数据类型。</a:t>
            </a:r>
          </a:p>
          <a:p>
            <a:r>
              <a:rPr kumimoji="1" lang="zh-CN" altLang="en-US" dirty="0"/>
              <a:t>架构。</a:t>
            </a:r>
            <a:r>
              <a:rPr kumimoji="1" lang="en-US" altLang="zh-CN" dirty="0"/>
              <a:t>TPUv2 </a:t>
            </a:r>
            <a:r>
              <a:rPr kumimoji="1" lang="zh-CN" altLang="en-US" dirty="0"/>
              <a:t>采用了双核结构，顺序执行的架构，计算部分由脉动阵列</a:t>
            </a:r>
            <a:r>
              <a:rPr kumimoji="1" lang="en-US" altLang="zh-CN" dirty="0"/>
              <a:t>(systolic array)</a:t>
            </a:r>
            <a:r>
              <a:rPr kumimoji="1" lang="zh-CN" altLang="en-US" dirty="0"/>
              <a:t>完成，编译器会控制 </a:t>
            </a:r>
            <a:r>
              <a:rPr kumimoji="1" lang="en-US" altLang="zh-CN" dirty="0" err="1"/>
              <a:t>scratchad</a:t>
            </a:r>
            <a:r>
              <a:rPr kumimoji="1" lang="en-US" altLang="zh-CN" dirty="0"/>
              <a:t> mem </a:t>
            </a:r>
            <a:r>
              <a:rPr kumimoji="1" lang="zh-CN" altLang="en-US" dirty="0"/>
              <a:t>优化访存行为，并尽量让计算与访存行为交叠。</a:t>
            </a:r>
            <a:r>
              <a:rPr kumimoji="1" lang="en-US" altLang="zh-CN" dirty="0"/>
              <a:t>GPU </a:t>
            </a:r>
            <a:r>
              <a:rPr kumimoji="1" lang="zh-CN" altLang="en-US" dirty="0"/>
              <a:t>有非常多小的计算核，且对延迟容忍度较高，配合有大量线程、</a:t>
            </a:r>
            <a:r>
              <a:rPr kumimoji="1" lang="en-US" altLang="zh-CN" dirty="0"/>
              <a:t>CUDA </a:t>
            </a:r>
            <a:r>
              <a:rPr kumimoji="1" lang="zh-CN" altLang="en-US" dirty="0"/>
              <a:t>和寄存器文件等，完成大量计算。</a:t>
            </a:r>
          </a:p>
        </p:txBody>
      </p:sp>
    </p:spTree>
    <p:extLst>
      <p:ext uri="{BB962C8B-B14F-4D97-AF65-F5344CB8AC3E}">
        <p14:creationId xmlns:p14="http://schemas.microsoft.com/office/powerpoint/2010/main" val="1176125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16870</TotalTime>
  <Words>154</Words>
  <Application>Microsoft Macintosh PowerPoint</Application>
  <PresentationFormat>自定义</PresentationFormat>
  <Paragraphs>8</Paragraphs>
  <Slides>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8</vt:i4>
      </vt:variant>
    </vt:vector>
  </HeadingPairs>
  <TitlesOfParts>
    <vt:vector size="23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目录</vt:lpstr>
      <vt:lpstr>PowerPoint 演示文稿</vt:lpstr>
      <vt:lpstr>PowerPoint 演示文稿</vt:lpstr>
      <vt:lpstr>PowerPoint 演示文稿</vt:lpstr>
      <vt:lpstr>PowerPoint 演示文稿</vt:lpstr>
      <vt:lpstr>思考：TPU 与 GPU 的最大区别？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4852</cp:revision>
  <dcterms:created xsi:type="dcterms:W3CDTF">2020-08-28T08:44:19Z</dcterms:created>
  <dcterms:modified xsi:type="dcterms:W3CDTF">2023-07-31T14:58:56Z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